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ink/ink5.xml" ContentType="application/inkml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ink/ink12.xml" ContentType="application/inkml+xml"/>
  <Override PartName="/ppt/ink/ink13.xml" ContentType="application/inkml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ink/ink10.xml" ContentType="application/inkml+xml"/>
  <Override PartName="/ppt/ink/ink11.xml" ContentType="application/inkml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ink/ink9.xml" ContentType="application/inkml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94" r:id="rId3"/>
    <p:sldId id="295" r:id="rId4"/>
    <p:sldId id="310" r:id="rId5"/>
    <p:sldId id="296" r:id="rId6"/>
    <p:sldId id="297" r:id="rId7"/>
    <p:sldId id="298" r:id="rId8"/>
    <p:sldId id="300" r:id="rId9"/>
    <p:sldId id="301" r:id="rId10"/>
    <p:sldId id="302" r:id="rId11"/>
    <p:sldId id="303" r:id="rId12"/>
    <p:sldId id="305" r:id="rId13"/>
    <p:sldId id="306" r:id="rId14"/>
    <p:sldId id="307" r:id="rId15"/>
    <p:sldId id="309" r:id="rId16"/>
    <p:sldId id="308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CE82CD-05D8-BEE7-F653-D1EB51789F09}" v="23812" dt="2020-06-07T15:08:04.708"/>
    <p1510:client id="{D696A440-489D-047E-FD69-DB25660193CF}" v="6118" dt="2020-06-07T16:35:00.762"/>
    <p1510:client id="{E24919D0-5AB1-86D6-273E-0AFFBFCF617D}" v="3470" dt="2020-06-03T20:37:29.8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6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23819F-39D2-4987-AB08-DA10A85785E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41CA610-168D-48E8-8DB3-6C07A2FBFF7B}">
      <dgm:prSet/>
      <dgm:spPr/>
      <dgm:t>
        <a:bodyPr/>
        <a:lstStyle/>
        <a:p>
          <a:r>
            <a:rPr lang="pl-PL" dirty="0"/>
            <a:t>Język polski 120 minut, </a:t>
          </a:r>
          <a:r>
            <a:rPr lang="pl-PL" dirty="0" smtClean="0"/>
            <a:t>wydłużenie do </a:t>
          </a:r>
          <a:r>
            <a:rPr lang="pl-PL" dirty="0"/>
            <a:t>180 minut</a:t>
          </a:r>
          <a:endParaRPr lang="en-US" dirty="0"/>
        </a:p>
      </dgm:t>
    </dgm:pt>
    <dgm:pt modelId="{BF6DE615-6D85-4335-B328-10254E699CF6}" type="parTrans" cxnId="{E0A227B8-086C-4C19-8431-9F818EE87CA1}">
      <dgm:prSet/>
      <dgm:spPr/>
      <dgm:t>
        <a:bodyPr/>
        <a:lstStyle/>
        <a:p>
          <a:endParaRPr lang="en-US"/>
        </a:p>
      </dgm:t>
    </dgm:pt>
    <dgm:pt modelId="{A90688D3-379D-4C2C-A478-72B94C296869}" type="sibTrans" cxnId="{E0A227B8-086C-4C19-8431-9F818EE87CA1}">
      <dgm:prSet/>
      <dgm:spPr/>
      <dgm:t>
        <a:bodyPr/>
        <a:lstStyle/>
        <a:p>
          <a:endParaRPr lang="en-US"/>
        </a:p>
      </dgm:t>
    </dgm:pt>
    <dgm:pt modelId="{856C11DF-68FF-40CF-BE4D-E5B3BE3157A6}">
      <dgm:prSet/>
      <dgm:spPr/>
      <dgm:t>
        <a:bodyPr/>
        <a:lstStyle/>
        <a:p>
          <a:r>
            <a:rPr lang="pl-PL" dirty="0"/>
            <a:t>Matematyka 100 minut, wydłużenie </a:t>
          </a:r>
          <a:r>
            <a:rPr lang="pl-PL" dirty="0" smtClean="0"/>
            <a:t>do 150 </a:t>
          </a:r>
          <a:r>
            <a:rPr lang="pl-PL" dirty="0"/>
            <a:t>minut</a:t>
          </a:r>
          <a:endParaRPr lang="en-US" dirty="0"/>
        </a:p>
      </dgm:t>
    </dgm:pt>
    <dgm:pt modelId="{C4C231EB-8B04-4F47-A536-51608FEDB0FA}" type="parTrans" cxnId="{A81927AA-D3F6-4E1B-9303-35876CB0B400}">
      <dgm:prSet/>
      <dgm:spPr/>
      <dgm:t>
        <a:bodyPr/>
        <a:lstStyle/>
        <a:p>
          <a:endParaRPr lang="en-US"/>
        </a:p>
      </dgm:t>
    </dgm:pt>
    <dgm:pt modelId="{F1F55FCA-A464-489A-8B38-F6ABE1E53F07}" type="sibTrans" cxnId="{A81927AA-D3F6-4E1B-9303-35876CB0B400}">
      <dgm:prSet/>
      <dgm:spPr/>
      <dgm:t>
        <a:bodyPr/>
        <a:lstStyle/>
        <a:p>
          <a:endParaRPr lang="en-US"/>
        </a:p>
      </dgm:t>
    </dgm:pt>
    <dgm:pt modelId="{B8469293-ED3C-49DC-AE09-234C9296141E}">
      <dgm:prSet/>
      <dgm:spPr/>
      <dgm:t>
        <a:bodyPr/>
        <a:lstStyle/>
        <a:p>
          <a:r>
            <a:rPr lang="pl-PL" dirty="0"/>
            <a:t>Język obcy 90 minut, wydłużenie </a:t>
          </a:r>
          <a:r>
            <a:rPr lang="pl-PL" dirty="0" smtClean="0"/>
            <a:t>do 135 </a:t>
          </a:r>
          <a:r>
            <a:rPr lang="pl-PL" dirty="0"/>
            <a:t>minut</a:t>
          </a:r>
          <a:endParaRPr lang="en-US" dirty="0"/>
        </a:p>
      </dgm:t>
    </dgm:pt>
    <dgm:pt modelId="{87302C47-0C76-4C14-ADDD-94AA44438406}" type="parTrans" cxnId="{BA7C8913-E562-4DE4-AD8A-780BF45F28F8}">
      <dgm:prSet/>
      <dgm:spPr/>
      <dgm:t>
        <a:bodyPr/>
        <a:lstStyle/>
        <a:p>
          <a:endParaRPr lang="en-US"/>
        </a:p>
      </dgm:t>
    </dgm:pt>
    <dgm:pt modelId="{61A4B040-99F5-4D8A-B95E-52E7EBB3DEFD}" type="sibTrans" cxnId="{BA7C8913-E562-4DE4-AD8A-780BF45F28F8}">
      <dgm:prSet/>
      <dgm:spPr/>
      <dgm:t>
        <a:bodyPr/>
        <a:lstStyle/>
        <a:p>
          <a:endParaRPr lang="en-US"/>
        </a:p>
      </dgm:t>
    </dgm:pt>
    <dgm:pt modelId="{0E8CFBC0-BC82-4995-B19F-7D8B209A3695}" type="pres">
      <dgm:prSet presAssocID="{4723819F-39D2-4987-AB08-DA10A85785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64FC765-C1D4-4E97-8F2B-CE12076734D2}" type="pres">
      <dgm:prSet presAssocID="{C41CA610-168D-48E8-8DB3-6C07A2FBFF7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2C0D334-BC66-4001-A14B-1EF0F2F5222D}" type="pres">
      <dgm:prSet presAssocID="{A90688D3-379D-4C2C-A478-72B94C296869}" presName="spacer" presStyleCnt="0"/>
      <dgm:spPr/>
    </dgm:pt>
    <dgm:pt modelId="{BBC6EAAA-48F4-4EA1-ABD7-AB873647D7C1}" type="pres">
      <dgm:prSet presAssocID="{856C11DF-68FF-40CF-BE4D-E5B3BE3157A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0A62B6-A3E5-4221-8B24-430731838904}" type="pres">
      <dgm:prSet presAssocID="{F1F55FCA-A464-489A-8B38-F6ABE1E53F07}" presName="spacer" presStyleCnt="0"/>
      <dgm:spPr/>
    </dgm:pt>
    <dgm:pt modelId="{4D2C56DF-DEA4-4A07-B9F9-B6716490E994}" type="pres">
      <dgm:prSet presAssocID="{B8469293-ED3C-49DC-AE09-234C9296141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3C0665F-32E2-4F16-8574-2B6DCD5F1F48}" type="presOf" srcId="{B8469293-ED3C-49DC-AE09-234C9296141E}" destId="{4D2C56DF-DEA4-4A07-B9F9-B6716490E994}" srcOrd="0" destOrd="0" presId="urn:microsoft.com/office/officeart/2005/8/layout/vList2"/>
    <dgm:cxn modelId="{E0A227B8-086C-4C19-8431-9F818EE87CA1}" srcId="{4723819F-39D2-4987-AB08-DA10A85785EA}" destId="{C41CA610-168D-48E8-8DB3-6C07A2FBFF7B}" srcOrd="0" destOrd="0" parTransId="{BF6DE615-6D85-4335-B328-10254E699CF6}" sibTransId="{A90688D3-379D-4C2C-A478-72B94C296869}"/>
    <dgm:cxn modelId="{9F8C1AC7-430B-4FFC-AD0C-D07DA0DD300E}" type="presOf" srcId="{4723819F-39D2-4987-AB08-DA10A85785EA}" destId="{0E8CFBC0-BC82-4995-B19F-7D8B209A3695}" srcOrd="0" destOrd="0" presId="urn:microsoft.com/office/officeart/2005/8/layout/vList2"/>
    <dgm:cxn modelId="{A81927AA-D3F6-4E1B-9303-35876CB0B400}" srcId="{4723819F-39D2-4987-AB08-DA10A85785EA}" destId="{856C11DF-68FF-40CF-BE4D-E5B3BE3157A6}" srcOrd="1" destOrd="0" parTransId="{C4C231EB-8B04-4F47-A536-51608FEDB0FA}" sibTransId="{F1F55FCA-A464-489A-8B38-F6ABE1E53F07}"/>
    <dgm:cxn modelId="{BA7C8913-E562-4DE4-AD8A-780BF45F28F8}" srcId="{4723819F-39D2-4987-AB08-DA10A85785EA}" destId="{B8469293-ED3C-49DC-AE09-234C9296141E}" srcOrd="2" destOrd="0" parTransId="{87302C47-0C76-4C14-ADDD-94AA44438406}" sibTransId="{61A4B040-99F5-4D8A-B95E-52E7EBB3DEFD}"/>
    <dgm:cxn modelId="{960F4CB2-772C-480E-A137-B2DE5F6D6EA6}" type="presOf" srcId="{C41CA610-168D-48E8-8DB3-6C07A2FBFF7B}" destId="{E64FC765-C1D4-4E97-8F2B-CE12076734D2}" srcOrd="0" destOrd="0" presId="urn:microsoft.com/office/officeart/2005/8/layout/vList2"/>
    <dgm:cxn modelId="{10F03D1B-1ED4-4A7B-95F4-DCE009F93748}" type="presOf" srcId="{856C11DF-68FF-40CF-BE4D-E5B3BE3157A6}" destId="{BBC6EAAA-48F4-4EA1-ABD7-AB873647D7C1}" srcOrd="0" destOrd="0" presId="urn:microsoft.com/office/officeart/2005/8/layout/vList2"/>
    <dgm:cxn modelId="{5B962066-0270-4B49-9981-08ACD070AA8C}" type="presParOf" srcId="{0E8CFBC0-BC82-4995-B19F-7D8B209A3695}" destId="{E64FC765-C1D4-4E97-8F2B-CE12076734D2}" srcOrd="0" destOrd="0" presId="urn:microsoft.com/office/officeart/2005/8/layout/vList2"/>
    <dgm:cxn modelId="{A0FE87E1-2953-4F97-92FF-DD72CDD15922}" type="presParOf" srcId="{0E8CFBC0-BC82-4995-B19F-7D8B209A3695}" destId="{F2C0D334-BC66-4001-A14B-1EF0F2F5222D}" srcOrd="1" destOrd="0" presId="urn:microsoft.com/office/officeart/2005/8/layout/vList2"/>
    <dgm:cxn modelId="{6121211C-79D3-4917-8EFD-85BBBE94463D}" type="presParOf" srcId="{0E8CFBC0-BC82-4995-B19F-7D8B209A3695}" destId="{BBC6EAAA-48F4-4EA1-ABD7-AB873647D7C1}" srcOrd="2" destOrd="0" presId="urn:microsoft.com/office/officeart/2005/8/layout/vList2"/>
    <dgm:cxn modelId="{8EDF6D87-5053-4678-8A2F-BEF464815B0A}" type="presParOf" srcId="{0E8CFBC0-BC82-4995-B19F-7D8B209A3695}" destId="{FA0A62B6-A3E5-4221-8B24-430731838904}" srcOrd="3" destOrd="0" presId="urn:microsoft.com/office/officeart/2005/8/layout/vList2"/>
    <dgm:cxn modelId="{790EFED0-278D-4686-809D-2CEF501C8E27}" type="presParOf" srcId="{0E8CFBC0-BC82-4995-B19F-7D8B209A3695}" destId="{4D2C56DF-DEA4-4A07-B9F9-B6716490E99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23819F-39D2-4987-AB08-DA10A85785E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41CA610-168D-48E8-8DB3-6C07A2FBFF7B}">
      <dgm:prSet/>
      <dgm:spPr/>
      <dgm:t>
        <a:bodyPr/>
        <a:lstStyle/>
        <a:p>
          <a:r>
            <a:rPr lang="pl-PL" dirty="0" smtClean="0"/>
            <a:t>Każdy zdający powinien mieć na egzaminie </a:t>
          </a:r>
          <a:r>
            <a:rPr lang="pl-PL" u="sng" dirty="0" smtClean="0"/>
            <a:t>długopis lub pióro z czarnym tuszem lub atramentem</a:t>
          </a:r>
          <a:r>
            <a:rPr lang="pl-PL" dirty="0" smtClean="0"/>
            <a:t>.</a:t>
          </a:r>
          <a:endParaRPr lang="en-US" dirty="0"/>
        </a:p>
      </dgm:t>
    </dgm:pt>
    <dgm:pt modelId="{BF6DE615-6D85-4335-B328-10254E699CF6}" type="parTrans" cxnId="{E0A227B8-086C-4C19-8431-9F818EE87CA1}">
      <dgm:prSet/>
      <dgm:spPr/>
      <dgm:t>
        <a:bodyPr/>
        <a:lstStyle/>
        <a:p>
          <a:endParaRPr lang="en-US"/>
        </a:p>
      </dgm:t>
    </dgm:pt>
    <dgm:pt modelId="{A90688D3-379D-4C2C-A478-72B94C296869}" type="sibTrans" cxnId="{E0A227B8-086C-4C19-8431-9F818EE87CA1}">
      <dgm:prSet/>
      <dgm:spPr/>
      <dgm:t>
        <a:bodyPr/>
        <a:lstStyle/>
        <a:p>
          <a:endParaRPr lang="en-US"/>
        </a:p>
      </dgm:t>
    </dgm:pt>
    <dgm:pt modelId="{856C11DF-68FF-40CF-BE4D-E5B3BE3157A6}">
      <dgm:prSet/>
      <dgm:spPr/>
      <dgm:t>
        <a:bodyPr/>
        <a:lstStyle/>
        <a:p>
          <a:r>
            <a:rPr lang="pl-PL" dirty="0" smtClean="0"/>
            <a:t>Na egzaminie z matematyki zdający powinni </a:t>
          </a:r>
          <a:r>
            <a:rPr lang="pl-PL" u="sng" dirty="0" smtClean="0"/>
            <a:t>mieć linijkę</a:t>
          </a:r>
          <a:r>
            <a:rPr lang="pl-PL" dirty="0" smtClean="0"/>
            <a:t>. Rysunki (jeżeli trzeba je wykonać) wykonywane są długopisem. </a:t>
          </a:r>
          <a:r>
            <a:rPr lang="pl-PL" u="sng" dirty="0" smtClean="0"/>
            <a:t>Nie wykonuje się rysunków ołówkiem</a:t>
          </a:r>
          <a:r>
            <a:rPr lang="pl-PL" dirty="0" smtClean="0"/>
            <a:t>.</a:t>
          </a:r>
          <a:endParaRPr lang="en-US" dirty="0"/>
        </a:p>
      </dgm:t>
    </dgm:pt>
    <dgm:pt modelId="{C4C231EB-8B04-4F47-A536-51608FEDB0FA}" type="parTrans" cxnId="{A81927AA-D3F6-4E1B-9303-35876CB0B400}">
      <dgm:prSet/>
      <dgm:spPr/>
      <dgm:t>
        <a:bodyPr/>
        <a:lstStyle/>
        <a:p>
          <a:endParaRPr lang="en-US"/>
        </a:p>
      </dgm:t>
    </dgm:pt>
    <dgm:pt modelId="{F1F55FCA-A464-489A-8B38-F6ABE1E53F07}" type="sibTrans" cxnId="{A81927AA-D3F6-4E1B-9303-35876CB0B400}">
      <dgm:prSet/>
      <dgm:spPr/>
      <dgm:t>
        <a:bodyPr/>
        <a:lstStyle/>
        <a:p>
          <a:endParaRPr lang="en-US"/>
        </a:p>
      </dgm:t>
    </dgm:pt>
    <dgm:pt modelId="{AE566D1A-925C-4EAA-8248-AB119EEEDEC5}">
      <dgm:prSet/>
      <dgm:spPr/>
      <dgm:t>
        <a:bodyPr/>
        <a:lstStyle/>
        <a:p>
          <a:r>
            <a:rPr lang="pl-PL" dirty="0" smtClean="0"/>
            <a:t>Zdający może mieć ze sobą małą butelkę wody – należy ją postawić na podłodze, aby przez przypadek nie zalać arkusza egzaminacyjnego. </a:t>
          </a:r>
          <a:endParaRPr lang="en-US" dirty="0"/>
        </a:p>
      </dgm:t>
    </dgm:pt>
    <dgm:pt modelId="{3AACC842-A07B-429A-9D01-E3DE154A4224}" type="parTrans" cxnId="{2104288A-2BD3-4F0A-B244-DCB7E5EA86CD}">
      <dgm:prSet/>
      <dgm:spPr/>
    </dgm:pt>
    <dgm:pt modelId="{4732B070-BDE2-4BFE-9B8B-2236F829331D}" type="sibTrans" cxnId="{2104288A-2BD3-4F0A-B244-DCB7E5EA86CD}">
      <dgm:prSet/>
      <dgm:spPr/>
    </dgm:pt>
    <dgm:pt modelId="{0E8CFBC0-BC82-4995-B19F-7D8B209A3695}" type="pres">
      <dgm:prSet presAssocID="{4723819F-39D2-4987-AB08-DA10A85785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64FC765-C1D4-4E97-8F2B-CE12076734D2}" type="pres">
      <dgm:prSet presAssocID="{C41CA610-168D-48E8-8DB3-6C07A2FBFF7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2C0D334-BC66-4001-A14B-1EF0F2F5222D}" type="pres">
      <dgm:prSet presAssocID="{A90688D3-379D-4C2C-A478-72B94C296869}" presName="spacer" presStyleCnt="0"/>
      <dgm:spPr/>
    </dgm:pt>
    <dgm:pt modelId="{BBC6EAAA-48F4-4EA1-ABD7-AB873647D7C1}" type="pres">
      <dgm:prSet presAssocID="{856C11DF-68FF-40CF-BE4D-E5B3BE3157A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0A62B6-A3E5-4221-8B24-430731838904}" type="pres">
      <dgm:prSet presAssocID="{F1F55FCA-A464-489A-8B38-F6ABE1E53F07}" presName="spacer" presStyleCnt="0"/>
      <dgm:spPr/>
    </dgm:pt>
    <dgm:pt modelId="{12BFE243-3189-41EA-B0FC-835CCEAE90A0}" type="pres">
      <dgm:prSet presAssocID="{AE566D1A-925C-4EAA-8248-AB119EEEDEC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F4B1E3B-38DF-4A27-908D-344F9123EF38}" type="presOf" srcId="{856C11DF-68FF-40CF-BE4D-E5B3BE3157A6}" destId="{BBC6EAAA-48F4-4EA1-ABD7-AB873647D7C1}" srcOrd="0" destOrd="0" presId="urn:microsoft.com/office/officeart/2005/8/layout/vList2"/>
    <dgm:cxn modelId="{F9A08D8B-CF9E-4BA1-A832-337FE71D410F}" type="presOf" srcId="{AE566D1A-925C-4EAA-8248-AB119EEEDEC5}" destId="{12BFE243-3189-41EA-B0FC-835CCEAE90A0}" srcOrd="0" destOrd="0" presId="urn:microsoft.com/office/officeart/2005/8/layout/vList2"/>
    <dgm:cxn modelId="{E0A227B8-086C-4C19-8431-9F818EE87CA1}" srcId="{4723819F-39D2-4987-AB08-DA10A85785EA}" destId="{C41CA610-168D-48E8-8DB3-6C07A2FBFF7B}" srcOrd="0" destOrd="0" parTransId="{BF6DE615-6D85-4335-B328-10254E699CF6}" sibTransId="{A90688D3-379D-4C2C-A478-72B94C296869}"/>
    <dgm:cxn modelId="{A81927AA-D3F6-4E1B-9303-35876CB0B400}" srcId="{4723819F-39D2-4987-AB08-DA10A85785EA}" destId="{856C11DF-68FF-40CF-BE4D-E5B3BE3157A6}" srcOrd="1" destOrd="0" parTransId="{C4C231EB-8B04-4F47-A536-51608FEDB0FA}" sibTransId="{F1F55FCA-A464-489A-8B38-F6ABE1E53F07}"/>
    <dgm:cxn modelId="{2104288A-2BD3-4F0A-B244-DCB7E5EA86CD}" srcId="{4723819F-39D2-4987-AB08-DA10A85785EA}" destId="{AE566D1A-925C-4EAA-8248-AB119EEEDEC5}" srcOrd="2" destOrd="0" parTransId="{3AACC842-A07B-429A-9D01-E3DE154A4224}" sibTransId="{4732B070-BDE2-4BFE-9B8B-2236F829331D}"/>
    <dgm:cxn modelId="{BD7D0DBA-F07F-40C3-BBC5-C640C9320BA8}" type="presOf" srcId="{C41CA610-168D-48E8-8DB3-6C07A2FBFF7B}" destId="{E64FC765-C1D4-4E97-8F2B-CE12076734D2}" srcOrd="0" destOrd="0" presId="urn:microsoft.com/office/officeart/2005/8/layout/vList2"/>
    <dgm:cxn modelId="{54E4A6BB-9437-4F84-86B5-80804B6F3C0A}" type="presOf" srcId="{4723819F-39D2-4987-AB08-DA10A85785EA}" destId="{0E8CFBC0-BC82-4995-B19F-7D8B209A3695}" srcOrd="0" destOrd="0" presId="urn:microsoft.com/office/officeart/2005/8/layout/vList2"/>
    <dgm:cxn modelId="{E301E7BB-832D-42C2-8627-B66281EE6CC1}" type="presParOf" srcId="{0E8CFBC0-BC82-4995-B19F-7D8B209A3695}" destId="{E64FC765-C1D4-4E97-8F2B-CE12076734D2}" srcOrd="0" destOrd="0" presId="urn:microsoft.com/office/officeart/2005/8/layout/vList2"/>
    <dgm:cxn modelId="{BAC3836E-23F5-48EC-9754-8AF3D6BC2A1B}" type="presParOf" srcId="{0E8CFBC0-BC82-4995-B19F-7D8B209A3695}" destId="{F2C0D334-BC66-4001-A14B-1EF0F2F5222D}" srcOrd="1" destOrd="0" presId="urn:microsoft.com/office/officeart/2005/8/layout/vList2"/>
    <dgm:cxn modelId="{1134497F-C671-49EB-8184-7D4EF39740AA}" type="presParOf" srcId="{0E8CFBC0-BC82-4995-B19F-7D8B209A3695}" destId="{BBC6EAAA-48F4-4EA1-ABD7-AB873647D7C1}" srcOrd="2" destOrd="0" presId="urn:microsoft.com/office/officeart/2005/8/layout/vList2"/>
    <dgm:cxn modelId="{2BBBE44C-B91C-45A4-AC0B-54A44B284766}" type="presParOf" srcId="{0E8CFBC0-BC82-4995-B19F-7D8B209A3695}" destId="{FA0A62B6-A3E5-4221-8B24-430731838904}" srcOrd="3" destOrd="0" presId="urn:microsoft.com/office/officeart/2005/8/layout/vList2"/>
    <dgm:cxn modelId="{437C3382-06AF-4920-848E-03CD5D81FC5F}" type="presParOf" srcId="{0E8CFBC0-BC82-4995-B19F-7D8B209A3695}" destId="{12BFE243-3189-41EA-B0FC-835CCEAE90A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4FC765-C1D4-4E97-8F2B-CE12076734D2}">
      <dsp:nvSpPr>
        <dsp:cNvPr id="0" name=""/>
        <dsp:cNvSpPr/>
      </dsp:nvSpPr>
      <dsp:spPr>
        <a:xfrm>
          <a:off x="0" y="272772"/>
          <a:ext cx="6291714" cy="15830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100" kern="1200" dirty="0"/>
            <a:t>Język polski 120 minut, </a:t>
          </a:r>
          <a:r>
            <a:rPr lang="pl-PL" sz="4100" kern="1200" dirty="0" smtClean="0"/>
            <a:t>wydłużenie do </a:t>
          </a:r>
          <a:r>
            <a:rPr lang="pl-PL" sz="4100" kern="1200" dirty="0"/>
            <a:t>180 minut</a:t>
          </a:r>
          <a:endParaRPr lang="en-US" sz="4100" kern="1200" dirty="0"/>
        </a:p>
      </dsp:txBody>
      <dsp:txXfrm>
        <a:off x="0" y="272772"/>
        <a:ext cx="6291714" cy="1583009"/>
      </dsp:txXfrm>
    </dsp:sp>
    <dsp:sp modelId="{BBC6EAAA-48F4-4EA1-ABD7-AB873647D7C1}">
      <dsp:nvSpPr>
        <dsp:cNvPr id="0" name=""/>
        <dsp:cNvSpPr/>
      </dsp:nvSpPr>
      <dsp:spPr>
        <a:xfrm>
          <a:off x="0" y="1973862"/>
          <a:ext cx="6291714" cy="1583009"/>
        </a:xfrm>
        <a:prstGeom prst="roundRect">
          <a:avLst/>
        </a:prstGeom>
        <a:solidFill>
          <a:schemeClr val="accent2">
            <a:hueOff val="-1224775"/>
            <a:satOff val="-5657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100" kern="1200" dirty="0"/>
            <a:t>Matematyka 100 minut, wydłużenie </a:t>
          </a:r>
          <a:r>
            <a:rPr lang="pl-PL" sz="4100" kern="1200" dirty="0" smtClean="0"/>
            <a:t>do 150 </a:t>
          </a:r>
          <a:r>
            <a:rPr lang="pl-PL" sz="4100" kern="1200" dirty="0"/>
            <a:t>minut</a:t>
          </a:r>
          <a:endParaRPr lang="en-US" sz="4100" kern="1200" dirty="0"/>
        </a:p>
      </dsp:txBody>
      <dsp:txXfrm>
        <a:off x="0" y="1973862"/>
        <a:ext cx="6291714" cy="1583009"/>
      </dsp:txXfrm>
    </dsp:sp>
    <dsp:sp modelId="{4D2C56DF-DEA4-4A07-B9F9-B6716490E994}">
      <dsp:nvSpPr>
        <dsp:cNvPr id="0" name=""/>
        <dsp:cNvSpPr/>
      </dsp:nvSpPr>
      <dsp:spPr>
        <a:xfrm>
          <a:off x="0" y="3674952"/>
          <a:ext cx="6291714" cy="1583009"/>
        </a:xfrm>
        <a:prstGeom prst="round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100" kern="1200" dirty="0"/>
            <a:t>Język obcy 90 minut, wydłużenie </a:t>
          </a:r>
          <a:r>
            <a:rPr lang="pl-PL" sz="4100" kern="1200" dirty="0" smtClean="0"/>
            <a:t>do 135 </a:t>
          </a:r>
          <a:r>
            <a:rPr lang="pl-PL" sz="4100" kern="1200" dirty="0"/>
            <a:t>minut</a:t>
          </a:r>
          <a:endParaRPr lang="en-US" sz="4100" kern="1200" dirty="0"/>
        </a:p>
      </dsp:txBody>
      <dsp:txXfrm>
        <a:off x="0" y="3674952"/>
        <a:ext cx="6291714" cy="15830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4FC765-C1D4-4E97-8F2B-CE12076734D2}">
      <dsp:nvSpPr>
        <dsp:cNvPr id="0" name=""/>
        <dsp:cNvSpPr/>
      </dsp:nvSpPr>
      <dsp:spPr>
        <a:xfrm>
          <a:off x="0" y="267766"/>
          <a:ext cx="6291714" cy="161898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Każdy zdający powinien mieć na egzaminie </a:t>
          </a:r>
          <a:r>
            <a:rPr lang="pl-PL" sz="2400" u="sng" kern="1200" dirty="0" smtClean="0"/>
            <a:t>długopis lub pióro z czarnym tuszem lub atramentem</a:t>
          </a:r>
          <a:r>
            <a:rPr lang="pl-PL" sz="2400" kern="1200" dirty="0" smtClean="0"/>
            <a:t>.</a:t>
          </a:r>
          <a:endParaRPr lang="en-US" sz="2400" kern="1200" dirty="0"/>
        </a:p>
      </dsp:txBody>
      <dsp:txXfrm>
        <a:off x="0" y="267766"/>
        <a:ext cx="6291714" cy="1618987"/>
      </dsp:txXfrm>
    </dsp:sp>
    <dsp:sp modelId="{BBC6EAAA-48F4-4EA1-ABD7-AB873647D7C1}">
      <dsp:nvSpPr>
        <dsp:cNvPr id="0" name=""/>
        <dsp:cNvSpPr/>
      </dsp:nvSpPr>
      <dsp:spPr>
        <a:xfrm>
          <a:off x="0" y="1955873"/>
          <a:ext cx="6291714" cy="1618987"/>
        </a:xfrm>
        <a:prstGeom prst="roundRect">
          <a:avLst/>
        </a:prstGeom>
        <a:solidFill>
          <a:schemeClr val="accent2">
            <a:hueOff val="-1224775"/>
            <a:satOff val="-5657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Na egzaminie z matematyki zdający powinni </a:t>
          </a:r>
          <a:r>
            <a:rPr lang="pl-PL" sz="2400" u="sng" kern="1200" dirty="0" smtClean="0"/>
            <a:t>mieć linijkę</a:t>
          </a:r>
          <a:r>
            <a:rPr lang="pl-PL" sz="2400" kern="1200" dirty="0" smtClean="0"/>
            <a:t>. Rysunki (jeżeli trzeba je wykonać) wykonywane są długopisem. </a:t>
          </a:r>
          <a:r>
            <a:rPr lang="pl-PL" sz="2400" u="sng" kern="1200" dirty="0" smtClean="0"/>
            <a:t>Nie wykonuje się rysunków ołówkiem</a:t>
          </a:r>
          <a:r>
            <a:rPr lang="pl-PL" sz="2400" kern="1200" dirty="0" smtClean="0"/>
            <a:t>.</a:t>
          </a:r>
          <a:endParaRPr lang="en-US" sz="2400" kern="1200" dirty="0"/>
        </a:p>
      </dsp:txBody>
      <dsp:txXfrm>
        <a:off x="0" y="1955873"/>
        <a:ext cx="6291714" cy="1618987"/>
      </dsp:txXfrm>
    </dsp:sp>
    <dsp:sp modelId="{12BFE243-3189-41EA-B0FC-835CCEAE90A0}">
      <dsp:nvSpPr>
        <dsp:cNvPr id="0" name=""/>
        <dsp:cNvSpPr/>
      </dsp:nvSpPr>
      <dsp:spPr>
        <a:xfrm>
          <a:off x="0" y="3643981"/>
          <a:ext cx="6291714" cy="1618987"/>
        </a:xfrm>
        <a:prstGeom prst="round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Zdający może mieć ze sobą małą butelkę wody – należy ją postawić na podłodze, aby przez przypadek nie zalać arkusza egzaminacyjnego. </a:t>
          </a:r>
          <a:endParaRPr lang="en-US" sz="2400" kern="1200" dirty="0"/>
        </a:p>
      </dsp:txBody>
      <dsp:txXfrm>
        <a:off x="0" y="3643981"/>
        <a:ext cx="6291714" cy="1618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6694 8806 16383 0 0,'495'0'0'0'0,"-315"0"0"0"0,1 0 0 0 0,-1 0 0 0 0,45 0 0 0 0,0 0 0 0 0,0 0 0 0 0,451 0 0 0 0,-496 0 0 0 0,45 0 0 0 0,-45 0 0 0 0,-45 0 0 0 0,46 0 0 0 0,-46 0 0 0 0,0 0 0 0 0,-45 0 0 0 0,45 0 0 0 0,-45 0 0 0 0,0 0 0 0 0,-45 0 0 0 0,90 0 0 0 0,-45 0 0 0 0,45 0 0 0 0,46 0 0 0 0,44 0 0 0 0,-45 0 0 0 0,-45 0 0 0 0,0 0 0 0 0,45-45 0 0 0,-90-1 0 0 0,-45 46 0 0 0,45-45 0 0 0,0 45 0 0 0,1 0 0 0 0,-1 0 0 0 0,45 0 0 0 0,45 0 0 0 0,45 0 0 0 0,0 0 0 0 0,-45 0 0 0 0,0 0 0 0 0,46 0 0 0 0,-46 0 0 0 0,90 0 0 0 0,-90 0 0 0 0,-45 0 0 0 0,45-45 0 0 0,-135 45 0 0 0,46 0 0 0 0,-91 0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12806 8843 16383 0 0,'270'0'0'0'0,"90"45"0"0"0,1-45 0 0 0,134 0 0 0 0,-45 0 0 0 0,406 0 0 0 0,-541 0 0 0 0,-90 0 0 0 0,-44 0 0 0 0,-46 0 0 0 0,45 0 0 0 0,0 0 0 0 0,405 0 0 0 0,-224 0 0 0 0,-1-45 0 0 0,0 0 0 0 0,-44 0 0 0 0,179-90 0 0 0,-270 90 0 0 0,-90 45 0 0 0,45 0 0 0 0,-45 0 0 0 0,-44 0 0 0 0,-1 0 0 0 0,-45 0 0 0 0,0 0 0 0 0,90 0 0 0 0,-45 0 0 0 0,0 0 0 0 0,180 0 0 0 0,-90 0 0 0 0,0 0 0 0 0,-44 0 0 0 0,-1 0 0 0 0,-45 0 0 0 0,-45 0 0 0 0,-45 0 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16661 2381 16383 0 0,'0'45'0'0'0,"0"45"0"0"0,0-45 0 0 0,0 45 0 0 0,0 1 0 0 0,0-1 0 0 0,0 180 0 0 0,0-135 0 0 0,0 45 0 0 0,-45 0 0 0 0,45-45 0 0 0,0-90 0 0 0,-45 90 0 0 0,0-90 0 0 0,45 91 0 0 0,-45-1 0 0 0,0-45 0 0 0,0 180 0 0 0,0 0 0 0 0,0-45 0 0 0,45-180 0 0 0,-45 45 0 0 0,45 1 0 0 0,0-1 0 0 0,-45-45 0 0 0,45 0 0 0 0,0 0 0 0 0,-45 45 0 0 0,45-90 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15849 3749 16383 0 0,'45'90'0'0'0,"0"-45"0"0"0,45 90 0 0 0,-45-45 0 0 0,90 181 0 0 0,-45-91 0 0 0,-45 0 0 0 0,45 0 0 0 0,-45-45 0 0 0,45-135 0 0 0,-90 90 0 0 0,0-180 0 0 0,0 0 0 0 0,0-180 0 0 0,45 180 0 0 0,-45-90 0 0 0,45 135 0 0 0,0 0 0 0 0,-45-90 0 0 0,90 90 0 0 0,-45-1 0 0 0,45-44 0 0 0,0 45 0 0 0,-44 0 0 0 0,44-45 0 0 0,-45 90 0 0 0,45-45 0 0 0,-45 0 0 0 0,45 0 0 0 0,-90 45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5715 3096 16383 0 0,'0'45'0'0'0,"0"-45"0"0"0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2540 8599 16383 0 0,'0'45'0'0'0,"90"-45"0"0"0,45 0 0 0 0,0 0 0 0 0,45 0 0 0 0,1 0 0 0 0,-46 0 0 0 0,0 0 0 0 0,0 0 0 0 0,0 0 0 0 0,-45 0 0 0 0,45 0 0 0 0,-45 0 0 0 0,135 0 0 0 0,-89 0 0 0 0,-1 0 0 0 0,135 0 0 0 0,90 0 0 0 0,0 0 0 0 0,-224 0 0 0 0,-1 0 0 0 0,-45 0 0 0 0,0 0 0 0 0,-45 0 0 0 0,0 0 0 0 0,0 0 0 0 0,0 0 0 0 0,90 45 0 0 0,-90-45 0 0 0,45 0 0 0 0,45 0 0 0 0,-45 0 0 0 0,45 0 0 0 0,-90 0 0 0 0,181 0 0 0 0,-181 0 0 0 0,45 0 0 0 0,-45 0 0 0 0,0 0 0 0 0,-45 0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27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682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733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4907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xmlns="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126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0528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369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812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85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241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990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2/8/2024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519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698" r:id="rId6"/>
    <p:sldLayoutId id="2147483694" r:id="rId7"/>
    <p:sldLayoutId id="2147483695" r:id="rId8"/>
    <p:sldLayoutId id="2147483696" r:id="rId9"/>
    <p:sldLayoutId id="2147483697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customXml" Target="../ink/ink9.xml"/><Relationship Id="rId18" Type="http://schemas.openxmlformats.org/officeDocument/2006/relationships/image" Target="../media/image8.png"/><Relationship Id="rId21" Type="http://schemas.openxmlformats.org/officeDocument/2006/relationships/customXml" Target="../ink/ink13.xml"/><Relationship Id="rId17" Type="http://schemas.openxmlformats.org/officeDocument/2006/relationships/customXml" Target="../ink/ink11.xml"/><Relationship Id="rId2" Type="http://schemas.openxmlformats.org/officeDocument/2006/relationships/image" Target="../media/image4.png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15" Type="http://schemas.openxmlformats.org/officeDocument/2006/relationships/customXml" Target="../ink/ink10.xml"/><Relationship Id="rId19" Type="http://schemas.openxmlformats.org/officeDocument/2006/relationships/customXml" Target="../ink/ink12.xml"/><Relationship Id="rId9" Type="http://schemas.openxmlformats.org/officeDocument/2006/relationships/image" Target="../media/image5.png"/><Relationship Id="rId14" Type="http://schemas.openxmlformats.org/officeDocument/2006/relationships/image" Target="../media/image6.png"/><Relationship Id="rId2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4906370-1564-49FA-A802-58546B3922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112372C-3C62-4F9C-B108-39FAB4CCA8F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55000"/>
          </a:blip>
          <a:srcRect t="10109" r="-2" b="580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xmlns="" id="{EF640709-BDFD-453B-B75D-6212E7A870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11500" y="370600"/>
            <a:ext cx="5923842" cy="5923842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7192" y="1032483"/>
            <a:ext cx="5037616" cy="2982360"/>
          </a:xfrm>
        </p:spPr>
        <p:txBody>
          <a:bodyPr>
            <a:normAutofit/>
          </a:bodyPr>
          <a:lstStyle/>
          <a:p>
            <a:r>
              <a:rPr lang="pl-PL" dirty="0"/>
              <a:t>Egzamin ósmoklasisty - informacje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577192" y="4106918"/>
            <a:ext cx="5037616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 smtClean="0"/>
              <a:t>Warunki przebiegu egzaminu ósmoklasisty</a:t>
            </a:r>
            <a:endParaRPr lang="pl-PL" dirty="0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xmlns="" id="{B4019478-3FDC-438C-8848-1D7DA864AF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9366740" flipV="1">
            <a:off x="2607299" y="8363"/>
            <a:ext cx="6816262" cy="6816262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FE406479-1D57-4209-B128-3C81746247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53400" y="4609861"/>
            <a:ext cx="873032" cy="8493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31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66E48AFA-8884-4F68-A44F-D2C1E8609C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134416-03F1-422B-98EC-9D5F8F10C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998018"/>
            <a:ext cx="3981854" cy="2216513"/>
          </a:xfrm>
        </p:spPr>
        <p:txBody>
          <a:bodyPr>
            <a:normAutofit/>
          </a:bodyPr>
          <a:lstStyle/>
          <a:p>
            <a:r>
              <a:rPr lang="pl-PL" dirty="0"/>
              <a:t>Arkusz odpowiedzi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xmlns="" id="{969D19A6-08CB-498C-93EC-3FFB021FC6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346D0E04-5B08-4805-B609-CAB10C0CB85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0102" y="704504"/>
            <a:ext cx="8219116" cy="3288151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CEA8AFF1-03FB-4473-AA5E-4ACB75D80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0835" y="4486849"/>
            <a:ext cx="6382966" cy="17276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pl-PL" sz="2400" dirty="0" smtClean="0"/>
              <a:t>Zdający powinien uważnie się zastanowić zanim zaznaczy </a:t>
            </a:r>
            <a:r>
              <a:rPr lang="pl-PL" sz="2400" dirty="0"/>
              <a:t>odpowiedź, ale jeśli się </a:t>
            </a:r>
            <a:r>
              <a:rPr lang="pl-PL" sz="2400" dirty="0" smtClean="0"/>
              <a:t>pomyli </a:t>
            </a:r>
            <a:r>
              <a:rPr lang="pl-PL" sz="2400" dirty="0"/>
              <a:t>to błąd </a:t>
            </a:r>
            <a:r>
              <a:rPr lang="pl-PL" sz="2400" dirty="0" smtClean="0"/>
              <a:t>otacza </a:t>
            </a:r>
            <a:r>
              <a:rPr lang="pl-PL" sz="2400" dirty="0"/>
              <a:t>kółkiem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zaznacza inną </a:t>
            </a:r>
            <a:r>
              <a:rPr lang="pl-PL" sz="2400" dirty="0"/>
              <a:t>odpowiedź.</a:t>
            </a:r>
          </a:p>
        </p:txBody>
      </p:sp>
    </p:spTree>
    <p:extLst>
      <p:ext uri="{BB962C8B-B14F-4D97-AF65-F5344CB8AC3E}">
        <p14:creationId xmlns:p14="http://schemas.microsoft.com/office/powerpoint/2010/main" xmlns="" val="937110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66E48AFA-8884-4F68-A44F-D2C1E8609C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9E9783-3D68-438A-BEC6-CA728BF8F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998018"/>
            <a:ext cx="3981854" cy="2216513"/>
          </a:xfrm>
        </p:spPr>
        <p:txBody>
          <a:bodyPr>
            <a:normAutofit/>
          </a:bodyPr>
          <a:lstStyle/>
          <a:p>
            <a:r>
              <a:rPr lang="pl-PL" dirty="0"/>
              <a:t>Arkusz odpowiedzi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xmlns="" id="{969D19A6-08CB-498C-93EC-3FFB021FC6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929AFEBF-D439-4CE6-B969-9DDE4593B4A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18478" y="704504"/>
            <a:ext cx="9183798" cy="3431924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9DB0F6D4-41E5-41F1-80B5-ED61E7B87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0835" y="4501226"/>
            <a:ext cx="6382966" cy="17133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2400" dirty="0"/>
              <a:t>Jeżeli </a:t>
            </a:r>
            <a:r>
              <a:rPr lang="pl-PL" sz="2400" dirty="0" smtClean="0"/>
              <a:t>pomyłka nastąpi w </a:t>
            </a:r>
            <a:r>
              <a:rPr lang="pl-PL" sz="2400" dirty="0"/>
              <a:t>zadaniu otwartym </a:t>
            </a:r>
            <a:r>
              <a:rPr lang="pl-PL" sz="2400" dirty="0" smtClean="0"/>
              <a:t>należy ją przekreślić </a:t>
            </a:r>
            <a:r>
              <a:rPr lang="pl-PL" sz="2400" dirty="0"/>
              <a:t>jedną kreską i </a:t>
            </a:r>
            <a:r>
              <a:rPr lang="pl-PL" sz="2400" dirty="0" smtClean="0"/>
              <a:t>napisać </a:t>
            </a:r>
            <a:r>
              <a:rPr lang="pl-PL" sz="2400" dirty="0"/>
              <a:t>poprawną odpowiedź w widocznym miejscu.</a:t>
            </a:r>
          </a:p>
        </p:txBody>
      </p:sp>
    </p:spTree>
    <p:extLst>
      <p:ext uri="{BB962C8B-B14F-4D97-AF65-F5344CB8AC3E}">
        <p14:creationId xmlns:p14="http://schemas.microsoft.com/office/powerpoint/2010/main" xmlns="" val="2824073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407C9FC5-0C1E-42A8-97E6-F940775A05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6EB202-3E1A-4032-8958-3CAEDE3A7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218281"/>
            <a:ext cx="4265007" cy="188519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l-PL" sz="5100" kern="1200" dirty="0">
                <a:latin typeface="+mj-lt"/>
                <a:ea typeface="+mj-ea"/>
                <a:cs typeface="+mj-cs"/>
              </a:rPr>
              <a:t>Arkusz egzaminacyjny</a:t>
            </a:r>
            <a:endParaRPr lang="pl-PL" sz="5100" kern="1200" dirty="0">
              <a:latin typeface="+mj-lt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AD35DEC3-479D-4715-9C9C-86F23390D9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48656" y="678145"/>
            <a:ext cx="8483270" cy="3287267"/>
          </a:xfrm>
          <a:custGeom>
            <a:avLst/>
            <a:gdLst/>
            <a:ahLst/>
            <a:cxnLst/>
            <a:rect l="l" t="t" r="r" b="b"/>
            <a:pathLst>
              <a:path w="10823796" h="3287267">
                <a:moveTo>
                  <a:pt x="98881" y="0"/>
                </a:moveTo>
                <a:lnTo>
                  <a:pt x="10724915" y="0"/>
                </a:lnTo>
                <a:cubicBezTo>
                  <a:pt x="10779525" y="0"/>
                  <a:pt x="10823796" y="44271"/>
                  <a:pt x="10823796" y="98881"/>
                </a:cubicBezTo>
                <a:lnTo>
                  <a:pt x="10823796" y="3188386"/>
                </a:lnTo>
                <a:cubicBezTo>
                  <a:pt x="10823796" y="3242996"/>
                  <a:pt x="10779525" y="3287267"/>
                  <a:pt x="10724915" y="3287267"/>
                </a:cubicBezTo>
                <a:lnTo>
                  <a:pt x="98881" y="3287267"/>
                </a:lnTo>
                <a:cubicBezTo>
                  <a:pt x="44271" y="3287267"/>
                  <a:pt x="0" y="3242996"/>
                  <a:pt x="0" y="3188386"/>
                </a:cubicBezTo>
                <a:lnTo>
                  <a:pt x="0" y="98881"/>
                </a:lnTo>
                <a:cubicBezTo>
                  <a:pt x="0" y="44271"/>
                  <a:pt x="44271" y="0"/>
                  <a:pt x="98881" y="0"/>
                </a:cubicBezTo>
                <a:close/>
              </a:path>
            </a:pathLst>
          </a:cu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xmlns="" id="{9EE371B4-A1D9-4EFE-8FE1-000495831E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3617" y="4218281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xmlns="" id="{2E19C174-9C7C-461E-970B-4320199015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38539" y="3295432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7662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1A820-B973-4795-B793-FF38B1386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Arkusz zadań - ważne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EC8164-6E3F-446E-B50B-A4C25D688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pl-PL" dirty="0" smtClean="0"/>
              <a:t>Zdający przenosi odpowiedzi </a:t>
            </a:r>
            <a:r>
              <a:rPr lang="pl-PL" dirty="0"/>
              <a:t>na kartę </a:t>
            </a:r>
            <a:r>
              <a:rPr lang="pl-PL" dirty="0" smtClean="0"/>
              <a:t>odpowiedzi.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Jest to ważne, gdyż </a:t>
            </a:r>
            <a:r>
              <a:rPr lang="pl-PL" b="1" dirty="0"/>
              <a:t>do sczytania w OKE wykorzystywane są wyłącznie karty odpowiedzi.</a:t>
            </a:r>
          </a:p>
          <a:p>
            <a:pPr marL="0" indent="0">
              <a:buNone/>
            </a:pPr>
            <a:r>
              <a:rPr lang="pl-PL" dirty="0"/>
              <a:t>Z tego powodu po zakończeniu czasu egzaminu będzie </a:t>
            </a:r>
            <a:r>
              <a:rPr lang="pl-PL" u="sng" dirty="0"/>
              <a:t>dodatkowe 5 minut na sprawdzenie poprawności przeniesionych odpowiedzi.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0983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E1CC4E-AF4A-4703-8527-45B47062A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Ważne zakazy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91E167-5AD8-415B-8001-CE82E8B6A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pl-PL" u="sng" dirty="0"/>
              <a:t>Absolutnie nie wolno</a:t>
            </a:r>
            <a:r>
              <a:rPr lang="pl-PL" dirty="0"/>
              <a:t> wnosić i używać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sali egzaminacyjnej </a:t>
            </a:r>
            <a:r>
              <a:rPr lang="pl-PL" b="1" dirty="0"/>
              <a:t>urządzeń telekomunikacyjnych</a:t>
            </a:r>
            <a:r>
              <a:rPr lang="pl-PL" dirty="0"/>
              <a:t> - może to być podstawą do unieważnienia egzaminu danemu </a:t>
            </a:r>
            <a:r>
              <a:rPr lang="pl-PL" dirty="0" smtClean="0"/>
              <a:t>zdającemu (telefony, </a:t>
            </a:r>
            <a:r>
              <a:rPr lang="pl-PL" dirty="0" err="1" smtClean="0"/>
              <a:t>smartwatch</a:t>
            </a:r>
            <a:r>
              <a:rPr lang="pl-PL" dirty="0" smtClean="0"/>
              <a:t> etc.)</a:t>
            </a:r>
            <a:endParaRPr lang="pl-PL" dirty="0"/>
          </a:p>
          <a:p>
            <a:r>
              <a:rPr lang="pl-PL" dirty="0"/>
              <a:t>Nie można korzystać z kalkulatora lub słownika - </a:t>
            </a:r>
            <a:r>
              <a:rPr lang="pl-PL" dirty="0">
                <a:ea typeface="+mn-lt"/>
                <a:cs typeface="+mn-lt"/>
              </a:rPr>
              <a:t>może to być podstawą do unieważnienia egzaminu danemu zdającemu</a:t>
            </a:r>
          </a:p>
          <a:p>
            <a:r>
              <a:rPr lang="pl-PL" b="1" dirty="0" smtClean="0"/>
              <a:t>Zdający wykonuje zadania </a:t>
            </a:r>
            <a:r>
              <a:rPr lang="pl-PL" b="1" dirty="0"/>
              <a:t>egzaminacyjne samodzielnie -</a:t>
            </a:r>
            <a:r>
              <a:rPr lang="pl-PL" dirty="0"/>
              <a:t> niesamodzielna praca </a:t>
            </a:r>
            <a:r>
              <a:rPr lang="pl-PL" dirty="0">
                <a:ea typeface="+mn-lt"/>
                <a:cs typeface="+mn-lt"/>
              </a:rPr>
              <a:t>może być podstawą do unieważnienia egzaminu danemu zdającemu.</a:t>
            </a:r>
          </a:p>
          <a:p>
            <a:endParaRPr lang="en-US" dirty="0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3427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FD7C43-7F30-46B5-A5E4-EB6C5A7DB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3" y="1153572"/>
            <a:ext cx="3414903" cy="4461163"/>
          </a:xfrm>
        </p:spPr>
        <p:txBody>
          <a:bodyPr>
            <a:normAutofit/>
          </a:bodyPr>
          <a:lstStyle/>
          <a:p>
            <a:r>
              <a:rPr lang="pl-PL" sz="3700" dirty="0">
                <a:solidFill>
                  <a:srgbClr val="FFFFFF"/>
                </a:solidFill>
              </a:rPr>
              <a:t>Wyniki egzaminu i zaświadczenia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44AF73-4033-41E1-8DD6-59628A6DA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pl-PL" dirty="0"/>
              <a:t>Wyniki egzaminu będą znane </a:t>
            </a:r>
            <a:r>
              <a:rPr lang="pl-PL" b="1" dirty="0" smtClean="0"/>
              <a:t>3 </a:t>
            </a:r>
            <a:r>
              <a:rPr lang="pl-PL" b="1" dirty="0"/>
              <a:t>lipca </a:t>
            </a:r>
            <a:r>
              <a:rPr lang="pl-PL" b="1" dirty="0" smtClean="0"/>
              <a:t>2024 </a:t>
            </a:r>
            <a:r>
              <a:rPr lang="pl-PL" b="1" dirty="0"/>
              <a:t>roku.</a:t>
            </a:r>
          </a:p>
          <a:p>
            <a:pPr marL="0" indent="0">
              <a:buNone/>
            </a:pPr>
            <a:r>
              <a:rPr lang="pl-PL" dirty="0" smtClean="0"/>
              <a:t>Zaświadczenia </a:t>
            </a:r>
            <a:r>
              <a:rPr lang="pl-PL" dirty="0"/>
              <a:t>o szczegółowych wynikach </a:t>
            </a:r>
            <a:r>
              <a:rPr lang="pl-PL" dirty="0" smtClean="0"/>
              <a:t>egzaminu będą dostępne </a:t>
            </a:r>
            <a:r>
              <a:rPr lang="pl-PL" b="1" dirty="0" smtClean="0"/>
              <a:t>3 </a:t>
            </a:r>
            <a:r>
              <a:rPr lang="pl-PL" b="1" dirty="0" smtClean="0"/>
              <a:t>lipca </a:t>
            </a:r>
            <a:r>
              <a:rPr lang="pl-PL" b="1" dirty="0" smtClean="0"/>
              <a:t>2024 </a:t>
            </a:r>
            <a:r>
              <a:rPr lang="pl-PL" b="1" dirty="0" smtClean="0"/>
              <a:t>roku.</a:t>
            </a:r>
            <a:endParaRPr lang="pl-PL" b="1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028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AEC662-2158-48CE-9CE8-5987AECCA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327" y="1153572"/>
            <a:ext cx="3592284" cy="4461163"/>
          </a:xfrm>
        </p:spPr>
        <p:txBody>
          <a:bodyPr>
            <a:normAutofit/>
          </a:bodyPr>
          <a:lstStyle/>
          <a:p>
            <a:r>
              <a:rPr lang="pl-PL" sz="3700" dirty="0">
                <a:solidFill>
                  <a:srgbClr val="FFFFFF"/>
                </a:solidFill>
              </a:rPr>
              <a:t>Wgląd do pracy egzaminacyjnej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066ADA-7807-44CF-9D39-182585BA2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287384"/>
            <a:ext cx="6906491" cy="5889580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Uczniowie mają prawo wglądu </a:t>
            </a:r>
            <a:r>
              <a:rPr lang="pl-PL" dirty="0"/>
              <a:t>do swojej sprawdzonej i ocenionej pracy –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u="sng" dirty="0" smtClean="0"/>
              <a:t>w </a:t>
            </a:r>
            <a:r>
              <a:rPr lang="pl-PL" u="sng" dirty="0"/>
              <a:t>terminie 6 miesięcy od dnia wydania przez OKE zaświadczeń</a:t>
            </a:r>
            <a:r>
              <a:rPr lang="pl-PL" dirty="0"/>
              <a:t> o szczegółowych wynikach egzaminu </a:t>
            </a:r>
            <a:r>
              <a:rPr lang="pl-PL" dirty="0" smtClean="0"/>
              <a:t>ósmoklasisty (tj. od 3 lipca </a:t>
            </a:r>
            <a:r>
              <a:rPr lang="pl-PL" dirty="0" smtClean="0"/>
              <a:t>2024 </a:t>
            </a:r>
            <a:r>
              <a:rPr lang="pl-PL" dirty="0" smtClean="0"/>
              <a:t>do 3 stycznia </a:t>
            </a:r>
            <a:r>
              <a:rPr lang="pl-PL" dirty="0" smtClean="0"/>
              <a:t>2025)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Należy złożyć wniosek o wgląd do pracy egzaminacyjnej do dyrektora właściwej OKE.</a:t>
            </a:r>
          </a:p>
          <a:p>
            <a:pPr marL="0" indent="0">
              <a:buNone/>
            </a:pPr>
            <a:r>
              <a:rPr lang="pl-PL" dirty="0"/>
              <a:t>Wnioski są przyjmowane </a:t>
            </a:r>
            <a:r>
              <a:rPr lang="pl-PL" b="1" dirty="0"/>
              <a:t>od </a:t>
            </a:r>
            <a:r>
              <a:rPr lang="pl-PL" b="1" dirty="0" smtClean="0"/>
              <a:t>3 </a:t>
            </a:r>
            <a:r>
              <a:rPr lang="pl-PL" b="1"/>
              <a:t>lipca </a:t>
            </a:r>
            <a:r>
              <a:rPr lang="pl-PL" b="1" smtClean="0"/>
              <a:t>2024</a:t>
            </a:r>
            <a:r>
              <a:rPr lang="pl-PL" smtClean="0">
                <a:solidFill>
                  <a:srgbClr val="FF0000"/>
                </a:solidFill>
              </a:rPr>
              <a:t>.</a:t>
            </a:r>
            <a:endParaRPr lang="pl-PL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dirty="0"/>
              <a:t>Dyrektor </a:t>
            </a:r>
            <a:r>
              <a:rPr lang="pl-PL" dirty="0" smtClean="0"/>
              <a:t>OKE wyznacza </a:t>
            </a:r>
            <a:r>
              <a:rPr lang="pl-PL" dirty="0"/>
              <a:t>termin </a:t>
            </a:r>
            <a:r>
              <a:rPr lang="pl-PL" dirty="0" smtClean="0"/>
              <a:t>(w ciągu nie więcej niż 5 dni roboczych od otrzymania wniosku) i </a:t>
            </a:r>
            <a:r>
              <a:rPr lang="pl-PL" dirty="0"/>
              <a:t>miejsce wglądu do pracy.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991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460B0EFB-53ED-4F35-B05D-F658EA021C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C5AFFE3-C01D-4BBD-9157-5F03BD0C61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7694" r="45115" b="-3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Arc 10">
            <a:extLst>
              <a:ext uri="{FF2B5EF4-FFF2-40B4-BE49-F238E27FC236}">
                <a16:creationId xmlns:a16="http://schemas.microsoft.com/office/drawing/2014/main" xmlns="" id="{835EF3DD-7D43-4A27-8967-A92FD8CC93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B0DE18-6044-4DB3-8731-C55E7433B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07987"/>
            <a:ext cx="5721484" cy="1325563"/>
          </a:xfrm>
        </p:spPr>
        <p:txBody>
          <a:bodyPr>
            <a:normAutofit/>
          </a:bodyPr>
          <a:lstStyle/>
          <a:p>
            <a:r>
              <a:rPr lang="pl-PL" dirty="0"/>
              <a:t>Harmonogram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E77932-4BCA-4595-8C50-696ED30BD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2000" b="1" dirty="0"/>
              <a:t>Termin główny egzaminu:</a:t>
            </a:r>
          </a:p>
          <a:p>
            <a:r>
              <a:rPr lang="pl-PL" sz="2000" dirty="0"/>
              <a:t>1. </a:t>
            </a:r>
            <a:r>
              <a:rPr lang="pl-PL" sz="2000" dirty="0" smtClean="0"/>
              <a:t>język polski – </a:t>
            </a:r>
            <a:r>
              <a:rPr lang="pl-PL" sz="2000" b="1" dirty="0" smtClean="0"/>
              <a:t>14 </a:t>
            </a:r>
            <a:r>
              <a:rPr lang="pl-PL" sz="2000" b="1" dirty="0" smtClean="0"/>
              <a:t>maja</a:t>
            </a:r>
            <a:r>
              <a:rPr lang="pl-PL" sz="2000" dirty="0" smtClean="0"/>
              <a:t> </a:t>
            </a:r>
            <a:r>
              <a:rPr lang="pl-PL" sz="2000" dirty="0" smtClean="0"/>
              <a:t>2024 </a:t>
            </a:r>
            <a:r>
              <a:rPr lang="pl-PL" sz="2000" dirty="0" smtClean="0"/>
              <a:t>(wtorek) </a:t>
            </a:r>
            <a:r>
              <a:rPr lang="pl-PL" sz="2000" b="1" dirty="0" smtClean="0"/>
              <a:t>g. 9:00</a:t>
            </a:r>
            <a:endParaRPr lang="pl-PL" sz="2000" dirty="0" smtClean="0"/>
          </a:p>
          <a:p>
            <a:r>
              <a:rPr lang="pl-PL" sz="2000" dirty="0" smtClean="0"/>
              <a:t>2. matematyka – </a:t>
            </a:r>
            <a:r>
              <a:rPr lang="pl-PL" sz="2000" b="1" dirty="0" smtClean="0"/>
              <a:t>15 maja </a:t>
            </a:r>
            <a:r>
              <a:rPr lang="pl-PL" sz="2000" dirty="0" smtClean="0"/>
              <a:t>2024 </a:t>
            </a:r>
            <a:r>
              <a:rPr lang="pl-PL" sz="2000" dirty="0" smtClean="0"/>
              <a:t>(środa) </a:t>
            </a:r>
            <a:r>
              <a:rPr lang="pl-PL" sz="2000" b="1" dirty="0" smtClean="0"/>
              <a:t>g. 9:00</a:t>
            </a:r>
            <a:endParaRPr lang="pl-PL" sz="2000" dirty="0" smtClean="0"/>
          </a:p>
          <a:p>
            <a:r>
              <a:rPr lang="pl-PL" sz="2000" dirty="0" smtClean="0"/>
              <a:t>3. język obcy nowożytny – </a:t>
            </a:r>
            <a:r>
              <a:rPr lang="pl-PL" sz="2000" b="1" dirty="0" smtClean="0"/>
              <a:t>16 </a:t>
            </a:r>
            <a:r>
              <a:rPr lang="pl-PL" sz="2000" b="1" dirty="0" smtClean="0"/>
              <a:t>maja </a:t>
            </a:r>
            <a:r>
              <a:rPr lang="pl-PL" sz="2000" dirty="0" smtClean="0"/>
              <a:t>2024 </a:t>
            </a:r>
            <a:r>
              <a:rPr lang="pl-PL" sz="2000" dirty="0" smtClean="0"/>
              <a:t>(czwartek) </a:t>
            </a:r>
            <a:r>
              <a:rPr lang="pl-PL" sz="2000" b="1" dirty="0" smtClean="0"/>
              <a:t>g. 9:00</a:t>
            </a:r>
            <a:endParaRPr lang="pl-PL" sz="2000" dirty="0" smtClean="0"/>
          </a:p>
          <a:p>
            <a:pPr marL="0" indent="0">
              <a:buNone/>
            </a:pPr>
            <a:r>
              <a:rPr lang="pl-PL" sz="2000" u="sng" dirty="0" smtClean="0"/>
              <a:t>Termin </a:t>
            </a:r>
            <a:r>
              <a:rPr lang="pl-PL" sz="2000" u="sng" dirty="0"/>
              <a:t>dodatkowy egzaminu:</a:t>
            </a:r>
          </a:p>
          <a:p>
            <a:r>
              <a:rPr lang="pl-PL" sz="2000" dirty="0">
                <a:ea typeface="+mn-lt"/>
                <a:cs typeface="+mn-lt"/>
              </a:rPr>
              <a:t>1. </a:t>
            </a:r>
            <a:r>
              <a:rPr lang="pl-PL" sz="2000" dirty="0" smtClean="0"/>
              <a:t> język polski – </a:t>
            </a:r>
            <a:r>
              <a:rPr lang="pl-PL" sz="2000" u="sng" dirty="0" smtClean="0"/>
              <a:t>10 </a:t>
            </a:r>
            <a:r>
              <a:rPr lang="pl-PL" sz="2000" u="sng" dirty="0" smtClean="0"/>
              <a:t>czerwca </a:t>
            </a:r>
            <a:r>
              <a:rPr lang="pl-PL" sz="2000" u="sng" dirty="0" smtClean="0"/>
              <a:t>2024</a:t>
            </a:r>
            <a:r>
              <a:rPr lang="pl-PL" sz="2000" dirty="0" smtClean="0"/>
              <a:t> </a:t>
            </a:r>
            <a:r>
              <a:rPr lang="pl-PL" sz="2000" dirty="0" smtClean="0"/>
              <a:t>(poniedziałek) g. 9:00</a:t>
            </a:r>
          </a:p>
          <a:p>
            <a:r>
              <a:rPr lang="pl-PL" sz="2000" dirty="0" smtClean="0"/>
              <a:t>2. matematyka – </a:t>
            </a:r>
            <a:r>
              <a:rPr lang="pl-PL" sz="2000" u="sng" dirty="0" smtClean="0"/>
              <a:t>11 </a:t>
            </a:r>
            <a:r>
              <a:rPr lang="pl-PL" sz="2000" u="sng" dirty="0" smtClean="0"/>
              <a:t>czerwca </a:t>
            </a:r>
            <a:r>
              <a:rPr lang="pl-PL" sz="2000" u="sng" dirty="0" smtClean="0"/>
              <a:t>2024</a:t>
            </a:r>
            <a:r>
              <a:rPr lang="pl-PL" sz="2000" dirty="0" smtClean="0"/>
              <a:t> </a:t>
            </a:r>
            <a:r>
              <a:rPr lang="pl-PL" sz="2000" dirty="0" smtClean="0"/>
              <a:t>(wtorek) g. 9:00</a:t>
            </a:r>
          </a:p>
          <a:p>
            <a:r>
              <a:rPr lang="pl-PL" sz="2000" dirty="0" smtClean="0"/>
              <a:t>3. język obcy nowożytny – </a:t>
            </a:r>
            <a:r>
              <a:rPr lang="pl-PL" sz="2000" u="sng" dirty="0" smtClean="0"/>
              <a:t>12 </a:t>
            </a:r>
            <a:r>
              <a:rPr lang="pl-PL" sz="2000" u="sng" dirty="0" smtClean="0"/>
              <a:t>czerwca </a:t>
            </a:r>
            <a:r>
              <a:rPr lang="pl-PL" sz="2000" u="sng" dirty="0" smtClean="0"/>
              <a:t>2024 </a:t>
            </a:r>
            <a:r>
              <a:rPr lang="pl-PL" sz="2000" dirty="0" smtClean="0"/>
              <a:t>(środa) g. 9:00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979507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9DBC8166-481C-4473-95F5-9A5B9073B7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A5A5CE6E-90AF-4D43-A014-1F9EC83EB9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353BDC-0330-413A-A667-F93836BA2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Czas trwania egzaminu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3C62D9C6-F746-4028-BE97-DACB737645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96575039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54345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9DBC8166-481C-4473-95F5-9A5B9073B7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A5A5CE6E-90AF-4D43-A014-1F9EC83EB9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353BDC-0330-413A-A667-F93836BA2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FFFFFF"/>
                </a:solidFill>
              </a:rPr>
              <a:t>Przybory</a:t>
            </a:r>
            <a:endParaRPr lang="pl-PL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3C62D9C6-F746-4028-BE97-DACB737645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96575039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54345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89575E1-3389-451A-A5F7-27854C25C5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3CCC5C-D88E-40FB-B30B-23DCDBD0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30AFF6-6589-4B2D-845A-C8D9A01A9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pl-PL" sz="3100">
                <a:solidFill>
                  <a:srgbClr val="FFFFFF"/>
                </a:solidFill>
              </a:rPr>
              <a:t>Zasady przeprowadzenia egzaminu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51FAFF-02D9-4D13-936B-00D53D143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indent="0">
              <a:buNone/>
            </a:pPr>
            <a:r>
              <a:rPr lang="pl-PL" sz="2600" dirty="0"/>
              <a:t>1. Przypomnienie zasad </a:t>
            </a:r>
            <a:r>
              <a:rPr lang="pl-PL" sz="2600" dirty="0" smtClean="0"/>
              <a:t>podczas egzaminu (zakaz wnoszenia urządzeń elektronicznych; dopuszczone przybory)</a:t>
            </a:r>
            <a:endParaRPr lang="pl-PL" sz="2600" dirty="0"/>
          </a:p>
          <a:p>
            <a:pPr marL="0" indent="0">
              <a:buNone/>
            </a:pPr>
            <a:r>
              <a:rPr lang="pl-PL" sz="2600" dirty="0"/>
              <a:t>2. Sprawdzenie tożsamości</a:t>
            </a:r>
          </a:p>
          <a:p>
            <a:pPr marL="0" indent="0">
              <a:buNone/>
            </a:pPr>
            <a:r>
              <a:rPr lang="pl-PL" sz="2600" dirty="0"/>
              <a:t>3. Wylosowanie numeru stolika </a:t>
            </a:r>
            <a:r>
              <a:rPr lang="pl-PL" sz="2600" dirty="0" smtClean="0"/>
              <a:t>przez zdających</a:t>
            </a:r>
            <a:endParaRPr lang="pl-PL" sz="2600" dirty="0"/>
          </a:p>
          <a:p>
            <a:pPr marL="0" indent="0">
              <a:buNone/>
            </a:pPr>
            <a:r>
              <a:rPr lang="pl-PL" sz="2600" dirty="0"/>
              <a:t>4. Zajęcie </a:t>
            </a:r>
            <a:r>
              <a:rPr lang="pl-PL" sz="2600" dirty="0" smtClean="0"/>
              <a:t>wylosowanego miejsca</a:t>
            </a:r>
          </a:p>
          <a:p>
            <a:pPr marL="0" indent="0">
              <a:buNone/>
            </a:pPr>
            <a:r>
              <a:rPr lang="pl-PL" sz="2600" dirty="0" smtClean="0"/>
              <a:t>5. Przypomnienie o zasadach zachowania podczas egzaminu</a:t>
            </a:r>
            <a:endParaRPr lang="pl-PL" sz="2600" dirty="0"/>
          </a:p>
          <a:p>
            <a:pPr marL="0" indent="0">
              <a:buNone/>
            </a:pPr>
            <a:r>
              <a:rPr lang="pl-PL" sz="2600" dirty="0" smtClean="0"/>
              <a:t>6. </a:t>
            </a:r>
            <a:r>
              <a:rPr lang="pl-PL" sz="2600" dirty="0"/>
              <a:t>Otrzymanie arkusza egzaminacyjnego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i </a:t>
            </a:r>
            <a:r>
              <a:rPr lang="pl-PL" sz="2600" dirty="0"/>
              <a:t>naklejek OKE</a:t>
            </a:r>
          </a:p>
          <a:p>
            <a:pPr marL="0" indent="0">
              <a:buNone/>
            </a:pPr>
            <a:r>
              <a:rPr lang="pl-PL" sz="2600" dirty="0" smtClean="0"/>
              <a:t>7. </a:t>
            </a:r>
            <a:r>
              <a:rPr lang="pl-PL" sz="2600" dirty="0"/>
              <a:t>Zapoznanie się z instrukcją zamieszczoną na stronie 1 i 2 arkusza</a:t>
            </a:r>
          </a:p>
          <a:p>
            <a:pPr marL="0" indent="0">
              <a:buNone/>
            </a:pPr>
            <a:r>
              <a:rPr lang="pl-PL" sz="2600" dirty="0" smtClean="0"/>
              <a:t>8. </a:t>
            </a:r>
            <a:r>
              <a:rPr lang="pl-PL" sz="2600" dirty="0"/>
              <a:t>Sprawdzenie czy arkusz zawiera zeszyt zadań egzaminacyjnych i kartę odpowiedzi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645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89575E1-3389-451A-A5F7-27854C25C5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3CCC5C-D88E-40FB-B30B-23DCDBD0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EFF314-9639-413D-885A-DFB7ACFA0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FFFFFF"/>
                </a:solidFill>
              </a:rPr>
              <a:t>Zasady przeprowadzenia egzaminu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4F2C77-6DEC-4017-AD5C-6A44942F5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pl-PL" dirty="0" smtClean="0"/>
              <a:t>9. </a:t>
            </a:r>
            <a:r>
              <a:rPr lang="pl-PL" dirty="0"/>
              <a:t>Sprawdzenie czy zeszyt zadań ma wszystkie kolejno ponumerowane strony</a:t>
            </a:r>
          </a:p>
          <a:p>
            <a:pPr marL="0" indent="0">
              <a:buNone/>
            </a:pPr>
            <a:r>
              <a:rPr lang="pl-PL" dirty="0" smtClean="0"/>
              <a:t>10. </a:t>
            </a:r>
            <a:r>
              <a:rPr lang="pl-PL" dirty="0"/>
              <a:t>Sprawdzenie poprawności numeru PESEL na naklejkach OKE</a:t>
            </a:r>
          </a:p>
          <a:p>
            <a:pPr marL="0" indent="0">
              <a:buNone/>
            </a:pPr>
            <a:r>
              <a:rPr lang="pl-PL" dirty="0" smtClean="0"/>
              <a:t>11. </a:t>
            </a:r>
            <a:r>
              <a:rPr lang="pl-PL" dirty="0"/>
              <a:t>Kodowanie arkusza.</a:t>
            </a:r>
          </a:p>
          <a:p>
            <a:pPr marL="0" indent="0">
              <a:buNone/>
            </a:pPr>
            <a:r>
              <a:rPr lang="pl-PL" dirty="0" smtClean="0"/>
              <a:t>12. </a:t>
            </a:r>
            <a:r>
              <a:rPr lang="pl-PL" dirty="0"/>
              <a:t>Rozpoczęcie pracy z arkuszem po </a:t>
            </a:r>
            <a:r>
              <a:rPr lang="pl-PL" u="sng" dirty="0"/>
              <a:t>wyraźnym poleceniu</a:t>
            </a:r>
            <a:r>
              <a:rPr lang="pl-PL" dirty="0"/>
              <a:t> przewodniczącego komisji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6527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460B0EFB-53ED-4F35-B05D-F658EA021C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B68EC18-22A3-4AFA-8B74-0E719863B20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3348" r="29461" b="-3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Arc 10">
            <a:extLst>
              <a:ext uri="{FF2B5EF4-FFF2-40B4-BE49-F238E27FC236}">
                <a16:creationId xmlns:a16="http://schemas.microsoft.com/office/drawing/2014/main" xmlns="" id="{835EF3DD-7D43-4A27-8967-A92FD8CC93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BDF43D-8D0E-46E0-9E52-C0A6A8810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07987"/>
            <a:ext cx="5721484" cy="1325563"/>
          </a:xfrm>
        </p:spPr>
        <p:txBody>
          <a:bodyPr>
            <a:normAutofit/>
          </a:bodyPr>
          <a:lstStyle/>
          <a:p>
            <a:r>
              <a:rPr lang="pl-PL" dirty="0"/>
              <a:t>Kodowanie arkusza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99E31D-B239-4109-9035-ABD77CF32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pl-PL" sz="2400" u="sng" dirty="0"/>
              <a:t>Przed rozpoczęciem pracy</a:t>
            </a:r>
            <a:r>
              <a:rPr lang="pl-PL" sz="2400" dirty="0"/>
              <a:t> z arkuszem w wyznaczonych miejscach arkusza egzaminacyjnego:</a:t>
            </a:r>
          </a:p>
          <a:p>
            <a:pPr marL="457200" indent="-457200"/>
            <a:r>
              <a:rPr lang="pl-PL" sz="2400" dirty="0" smtClean="0"/>
              <a:t>na </a:t>
            </a:r>
            <a:r>
              <a:rPr lang="pl-PL" sz="2400" dirty="0"/>
              <a:t>stronie tytułowej zeszytu zadań egzaminacyjnych</a:t>
            </a:r>
          </a:p>
          <a:p>
            <a:pPr marL="457200" indent="-457200"/>
            <a:r>
              <a:rPr lang="pl-PL" sz="2400" dirty="0" smtClean="0"/>
              <a:t>na </a:t>
            </a:r>
            <a:r>
              <a:rPr lang="pl-PL" sz="2400" dirty="0"/>
              <a:t>karcie odpowiedzi</a:t>
            </a:r>
          </a:p>
          <a:p>
            <a:pPr marL="0" indent="0">
              <a:buNone/>
            </a:pPr>
            <a:r>
              <a:rPr lang="pl-PL" sz="2400" dirty="0" smtClean="0"/>
              <a:t>Uczeń </a:t>
            </a:r>
            <a:r>
              <a:rPr lang="pl-PL" sz="2400" dirty="0"/>
              <a:t>zamieszcza </a:t>
            </a:r>
            <a:r>
              <a:rPr lang="pl-PL" sz="2400" u="sng" dirty="0"/>
              <a:t>kod ucznia i numer PESEL oraz naklejkę OKE</a:t>
            </a:r>
          </a:p>
          <a:p>
            <a:pPr marL="0" indent="0">
              <a:buNone/>
            </a:pPr>
            <a:r>
              <a:rPr lang="pl-PL" sz="2400" b="1" u="sng" dirty="0"/>
              <a:t>Uczeń nie podpisuje arkusza egzaminacyjnego</a:t>
            </a:r>
            <a:r>
              <a:rPr lang="pl-PL" sz="24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25659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F03131-41BB-46AE-A9DE-474BF7C26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Kodowanie arkusza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3CBBDFF3-B6F4-418A-99D2-DE590908A1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08405" y="2037851"/>
            <a:ext cx="9903303" cy="3262761"/>
          </a:xfrm>
        </p:spPr>
      </p:pic>
      <mc:AlternateContent xmlns:mc="http://schemas.openxmlformats.org/markup-compatibility/2006">
        <mc:Choice xmlns:p14="http://schemas.microsoft.com/office/powerpoint/2010/main" xmlns="" Requires="p14">
          <p:contentPart p14:bwMode="auto" r:id="rId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12943D27-5898-413F-ABA6-77775DE9D1AB}"/>
                  </a:ext>
                </a:extLst>
              </p14:cNvPr>
              <p14:cNvContentPartPr/>
              <p14:nvPr/>
            </p14:nvContentPartPr>
            <p14:xfrm>
              <a:off x="3242553" y="1750978"/>
              <a:ext cx="19050" cy="1905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xmlns="" id="{12943D27-5898-413F-ABA6-77775DE9D1AB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2290053" y="1730686"/>
                <a:ext cx="1905000" cy="600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3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77D48C04-B9D4-47AE-8AFA-ACA498C6359A}"/>
                  </a:ext>
                </a:extLst>
              </p14:cNvPr>
              <p14:cNvContentPartPr/>
              <p14:nvPr/>
            </p14:nvContentPartPr>
            <p14:xfrm>
              <a:off x="1297021" y="5123233"/>
              <a:ext cx="1733550" cy="28575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xmlns="" id="{77D48C04-B9D4-47AE-8AFA-ACA498C6359A}"/>
                  </a:ext>
                </a:extLst>
              </p:cNvPr>
              <p:cNvPicPr/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1243072" y="5029344"/>
                <a:ext cx="1841088" cy="2166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5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3E2472F4-1EC5-4FE3-A854-630491AA0E8A}"/>
                  </a:ext>
                </a:extLst>
              </p14:cNvPr>
              <p14:cNvContentPartPr/>
              <p14:nvPr/>
            </p14:nvContentPartPr>
            <p14:xfrm>
              <a:off x="3842425" y="5139447"/>
              <a:ext cx="3000375" cy="66674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xmlns="" id="{3E2472F4-1EC5-4FE3-A854-630491AA0E8A}"/>
                  </a:ext>
                </a:extLst>
              </p:cNvPr>
              <p:cNvPicPr/>
              <p:nvPr/>
            </p:nvPicPr>
            <p:blipFill>
              <a:blip r:embed="rId16" cstate="print"/>
              <a:stretch>
                <a:fillRect/>
              </a:stretch>
            </p:blipFill>
            <p:spPr>
              <a:xfrm>
                <a:off x="3788776" y="5028938"/>
                <a:ext cx="3108033" cy="2873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7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A42BE45E-5C6A-4968-B72F-E5D997DE266D}"/>
                  </a:ext>
                </a:extLst>
              </p14:cNvPr>
              <p14:cNvContentPartPr/>
              <p14:nvPr/>
            </p14:nvContentPartPr>
            <p14:xfrm>
              <a:off x="7587574" y="5107021"/>
              <a:ext cx="3162300" cy="11430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xmlns="" id="{A42BE45E-5C6A-4968-B72F-E5D997DE266D}"/>
                  </a:ext>
                </a:extLst>
              </p:cNvPr>
              <p:cNvPicPr/>
              <p:nvPr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7533927" y="4998870"/>
                <a:ext cx="3269954" cy="3309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19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003C9F6C-38FB-4538-882A-06040CEF392C}"/>
                  </a:ext>
                </a:extLst>
              </p14:cNvPr>
              <p14:cNvContentPartPr/>
              <p14:nvPr/>
            </p14:nvContentPartPr>
            <p14:xfrm>
              <a:off x="9646595" y="1313233"/>
              <a:ext cx="180975" cy="1171575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xmlns="" id="{003C9F6C-38FB-4538-882A-06040CEF392C}"/>
                  </a:ext>
                </a:extLst>
              </p:cNvPr>
              <p:cNvPicPr/>
              <p:nvPr/>
            </p:nvPicPr>
            <p:blipFill>
              <a:blip r:embed="rId20" cstate="print"/>
              <a:stretch>
                <a:fillRect/>
              </a:stretch>
            </p:blipFill>
            <p:spPr>
              <a:xfrm>
                <a:off x="9591865" y="1204888"/>
                <a:ext cx="290071" cy="13879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21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D0B77C13-886C-47E2-AC78-509B3AE2C1D8}"/>
                  </a:ext>
                </a:extLst>
              </p14:cNvPr>
              <p14:cNvContentPartPr/>
              <p14:nvPr/>
            </p14:nvContentPartPr>
            <p14:xfrm>
              <a:off x="9452042" y="2123872"/>
              <a:ext cx="571500" cy="51435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xmlns="" id="{D0B77C13-886C-47E2-AC78-509B3AE2C1D8}"/>
                  </a:ext>
                </a:extLst>
              </p:cNvPr>
              <p:cNvPicPr/>
              <p:nvPr/>
            </p:nvPicPr>
            <p:blipFill>
              <a:blip r:embed="rId22" cstate="print"/>
              <a:stretch>
                <a:fillRect/>
              </a:stretch>
            </p:blipFill>
            <p:spPr>
              <a:xfrm>
                <a:off x="9398045" y="2016864"/>
                <a:ext cx="679857" cy="72800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674353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069A72-0AD1-404B-9034-C19F3DAE1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401840" cy="4461163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Zapytania </a:t>
            </a:r>
            <a:r>
              <a:rPr lang="pl-PL" dirty="0" smtClean="0">
                <a:solidFill>
                  <a:srgbClr val="FFFFFF"/>
                </a:solidFill>
              </a:rPr>
              <a:t>i </a:t>
            </a:r>
            <a:r>
              <a:rPr lang="pl-PL" dirty="0">
                <a:solidFill>
                  <a:srgbClr val="FFFFFF"/>
                </a:solidFill>
              </a:rPr>
              <a:t>opuszczanie sali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FD6706-93D9-4A45-A9F4-EE211CEEE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Uczniowie nie powinni opuszczać sali egzaminacyjnej – jednak gdy muszą, taką potrzebę sygnalizują </a:t>
            </a:r>
            <a:r>
              <a:rPr lang="pl-PL" sz="2400" u="sng" dirty="0">
                <a:ea typeface="+mn-lt"/>
                <a:cs typeface="+mn-lt"/>
              </a:rPr>
              <a:t>podniesieniem ręki.</a:t>
            </a:r>
            <a:endParaRPr lang="en-US" sz="2400" u="sng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2400" dirty="0" smtClean="0">
                <a:ea typeface="+mn-lt"/>
                <a:cs typeface="+mn-lt"/>
              </a:rPr>
              <a:t>Chcąc </a:t>
            </a:r>
            <a:r>
              <a:rPr lang="pl-PL" sz="2400" dirty="0">
                <a:ea typeface="+mn-lt"/>
                <a:cs typeface="+mn-lt"/>
              </a:rPr>
              <a:t>zadań pytanie lub zgłosić zakończenie pracy </a:t>
            </a:r>
            <a:r>
              <a:rPr lang="pl-PL" sz="2400" dirty="0" smtClean="0">
                <a:ea typeface="+mn-lt"/>
                <a:cs typeface="+mn-lt"/>
              </a:rPr>
              <a:t>zdający </a:t>
            </a:r>
            <a:r>
              <a:rPr lang="pl-PL" sz="2400" u="sng" dirty="0" smtClean="0">
                <a:ea typeface="+mn-lt"/>
                <a:cs typeface="+mn-lt"/>
              </a:rPr>
              <a:t>podnosi </a:t>
            </a:r>
            <a:r>
              <a:rPr lang="pl-PL" sz="2400" u="sng" dirty="0">
                <a:ea typeface="+mn-lt"/>
                <a:cs typeface="+mn-lt"/>
              </a:rPr>
              <a:t>rękę.</a:t>
            </a:r>
          </a:p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Członkowie komisji odpowiadają na pytania związane wyłącznie z kodowaniem arkusza oraz instrukcją dla zdającego - </a:t>
            </a:r>
            <a:r>
              <a:rPr lang="pl-PL" sz="2400" b="1" u="sng" dirty="0">
                <a:ea typeface="+mn-lt"/>
                <a:cs typeface="+mn-lt"/>
              </a:rPr>
              <a:t>nie udziela się żadnych wyjaśnień dot. </a:t>
            </a:r>
            <a:r>
              <a:rPr lang="pl-PL" sz="2400" b="1" u="sng" dirty="0" smtClean="0">
                <a:ea typeface="+mn-lt"/>
                <a:cs typeface="+mn-lt"/>
              </a:rPr>
              <a:t>zadań.</a:t>
            </a:r>
            <a:endParaRPr lang="en-US" sz="2400" b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Gdy </a:t>
            </a:r>
            <a:r>
              <a:rPr lang="pl-PL" sz="2400" dirty="0" smtClean="0">
                <a:ea typeface="+mn-lt"/>
                <a:cs typeface="+mn-lt"/>
              </a:rPr>
              <a:t>zdający skończy pracę </a:t>
            </a:r>
            <a:r>
              <a:rPr lang="pl-PL" sz="2400" dirty="0">
                <a:ea typeface="+mn-lt"/>
                <a:cs typeface="+mn-lt"/>
              </a:rPr>
              <a:t>z arkuszem - </a:t>
            </a:r>
            <a:r>
              <a:rPr lang="pl-PL" sz="2400" dirty="0" smtClean="0">
                <a:ea typeface="+mn-lt"/>
                <a:cs typeface="+mn-lt"/>
              </a:rPr>
              <a:t>podnosi </a:t>
            </a:r>
            <a:r>
              <a:rPr lang="pl-PL" sz="2400" dirty="0">
                <a:ea typeface="+mn-lt"/>
                <a:cs typeface="+mn-lt"/>
              </a:rPr>
              <a:t>rękę i </a:t>
            </a:r>
            <a:r>
              <a:rPr lang="pl-PL" sz="2400" dirty="0" smtClean="0">
                <a:ea typeface="+mn-lt"/>
                <a:cs typeface="+mn-lt"/>
              </a:rPr>
              <a:t>przesuwa </a:t>
            </a:r>
            <a:r>
              <a:rPr lang="pl-PL" sz="2400" dirty="0">
                <a:ea typeface="+mn-lt"/>
                <a:cs typeface="+mn-lt"/>
              </a:rPr>
              <a:t>arkusz na brzeg ławki.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4818567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Pakiet Office">
      <a:dk1>
        <a:srgbClr val="000000"/>
      </a:dk1>
      <a:lt1>
        <a:srgbClr val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525</Words>
  <Application>Microsoft Office PowerPoint</Application>
  <PresentationFormat>Niestandardowy</PresentationFormat>
  <Paragraphs>67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ShapesVTI</vt:lpstr>
      <vt:lpstr>Egzamin ósmoklasisty - informacje</vt:lpstr>
      <vt:lpstr>Harmonogram</vt:lpstr>
      <vt:lpstr>Czas trwania egzaminu</vt:lpstr>
      <vt:lpstr>Przybory</vt:lpstr>
      <vt:lpstr>Zasady przeprowadzenia egzaminu</vt:lpstr>
      <vt:lpstr>Zasady przeprowadzenia egzaminu</vt:lpstr>
      <vt:lpstr>Kodowanie arkusza</vt:lpstr>
      <vt:lpstr>Kodowanie arkusza</vt:lpstr>
      <vt:lpstr>Zapytania i opuszczanie sali</vt:lpstr>
      <vt:lpstr>Arkusz odpowiedzi</vt:lpstr>
      <vt:lpstr>Arkusz odpowiedzi</vt:lpstr>
      <vt:lpstr>Arkusz egzaminacyjny</vt:lpstr>
      <vt:lpstr>Arkusz zadań - ważne</vt:lpstr>
      <vt:lpstr>Ważne zakazy</vt:lpstr>
      <vt:lpstr>Wyniki egzaminu i zaświadczenia</vt:lpstr>
      <vt:lpstr>Wgląd do pracy egzaminacyjnej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Karolina Dumanska</dc:creator>
  <cp:lastModifiedBy>admin</cp:lastModifiedBy>
  <cp:revision>4262</cp:revision>
  <dcterms:created xsi:type="dcterms:W3CDTF">2020-06-03T19:27:47Z</dcterms:created>
  <dcterms:modified xsi:type="dcterms:W3CDTF">2024-02-08T22:09:20Z</dcterms:modified>
</cp:coreProperties>
</file>